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72" r:id="rId4"/>
    <p:sldId id="258" r:id="rId5"/>
    <p:sldId id="259" r:id="rId6"/>
    <p:sldId id="276" r:id="rId7"/>
    <p:sldId id="271" r:id="rId8"/>
    <p:sldId id="262" r:id="rId9"/>
    <p:sldId id="277" r:id="rId10"/>
    <p:sldId id="273" r:id="rId11"/>
    <p:sldId id="265" r:id="rId12"/>
    <p:sldId id="278" r:id="rId13"/>
    <p:sldId id="279" r:id="rId14"/>
    <p:sldId id="269" r:id="rId15"/>
    <p:sldId id="28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660"/>
  </p:normalViewPr>
  <p:slideViewPr>
    <p:cSldViewPr snapToGrid="0">
      <p:cViewPr varScale="1">
        <p:scale>
          <a:sx n="80" d="100"/>
          <a:sy n="80"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ADF87D-34ED-4465-8DB4-8F71749E1E16}" type="datetimeFigureOut">
              <a:rPr lang="en-US" smtClean="0"/>
              <a:t>19-Apr-24</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E8AA301-FF1D-442F-BEB9-9657820E354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95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ADF87D-34ED-4465-8DB4-8F71749E1E16}" type="datetimeFigureOut">
              <a:rPr lang="en-US" smtClean="0"/>
              <a:t>19-Apr-24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AA301-FF1D-442F-BEB9-9657820E354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95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ADF87D-34ED-4465-8DB4-8F71749E1E16}" type="datetimeFigureOut">
              <a:rPr lang="en-US" smtClean="0"/>
              <a:t>19-Apr-24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AA301-FF1D-442F-BEB9-9657820E354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126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ADF87D-34ED-4465-8DB4-8F71749E1E16}" type="datetimeFigureOut">
              <a:rPr lang="en-US" smtClean="0"/>
              <a:t>19-Apr-24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AA301-FF1D-442F-BEB9-9657820E354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3559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DF87D-34ED-4465-8DB4-8F71749E1E16}" type="datetimeFigureOut">
              <a:rPr lang="en-US" smtClean="0"/>
              <a:t>19-Apr-24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8AA301-FF1D-442F-BEB9-9657820E354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9368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ADF87D-34ED-4465-8DB4-8F71749E1E16}" type="datetimeFigureOut">
              <a:rPr lang="en-US" smtClean="0"/>
              <a:t>19-Apr-24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AA301-FF1D-442F-BEB9-9657820E354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00624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ADF87D-34ED-4465-8DB4-8F71749E1E16}" type="datetimeFigureOut">
              <a:rPr lang="en-US" smtClean="0"/>
              <a:t>19-Apr-24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8AA301-FF1D-442F-BEB9-9657820E354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789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ADF87D-34ED-4465-8DB4-8F71749E1E16}" type="datetimeFigureOut">
              <a:rPr lang="en-US" smtClean="0"/>
              <a:t>19-Apr-24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8AA301-FF1D-442F-BEB9-9657820E354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279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DF87D-34ED-4465-8DB4-8F71749E1E16}" type="datetimeFigureOut">
              <a:rPr lang="en-US" smtClean="0"/>
              <a:t>19-Apr-24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8AA301-FF1D-442F-BEB9-9657820E354E}" type="slidenum">
              <a:rPr lang="en-US" smtClean="0"/>
              <a:t>‹#›</a:t>
            </a:fld>
            <a:endParaRPr lang="en-US"/>
          </a:p>
        </p:txBody>
      </p:sp>
    </p:spTree>
    <p:extLst>
      <p:ext uri="{BB962C8B-B14F-4D97-AF65-F5344CB8AC3E}">
        <p14:creationId xmlns:p14="http://schemas.microsoft.com/office/powerpoint/2010/main" val="1179032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ADF87D-34ED-4465-8DB4-8F71749E1E16}" type="datetimeFigureOut">
              <a:rPr lang="en-US" smtClean="0"/>
              <a:t>19-Apr-24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8AA301-FF1D-442F-BEB9-9657820E354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2823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EADF87D-34ED-4465-8DB4-8F71749E1E16}" type="datetimeFigureOut">
              <a:rPr lang="en-US" smtClean="0"/>
              <a:t>19-Apr-24</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E8AA301-FF1D-442F-BEB9-9657820E354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5181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EADF87D-34ED-4465-8DB4-8F71749E1E16}" type="datetimeFigureOut">
              <a:rPr lang="en-US" smtClean="0"/>
              <a:t>19-Apr-24</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E8AA301-FF1D-442F-BEB9-9657820E354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3147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griculture Images – Browse 17,497,699 Stock Photos, Vectors ...">
            <a:extLst>
              <a:ext uri="{FF2B5EF4-FFF2-40B4-BE49-F238E27FC236}">
                <a16:creationId xmlns:a16="http://schemas.microsoft.com/office/drawing/2014/main" id="{7D6F5E2B-7D4E-4650-A7C5-382D1F14B0E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1274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50333F3-277B-41ED-9AAD-5718CEA6D49F}"/>
              </a:ext>
            </a:extLst>
          </p:cNvPr>
          <p:cNvSpPr txBox="1"/>
          <p:nvPr/>
        </p:nvSpPr>
        <p:spPr>
          <a:xfrm>
            <a:off x="1748506" y="504825"/>
            <a:ext cx="8543925" cy="2646878"/>
          </a:xfrm>
          <a:prstGeom prst="rect">
            <a:avLst/>
          </a:prstGeom>
          <a:noFill/>
        </p:spPr>
        <p:txBody>
          <a:bodyPr wrap="square" rtlCol="0">
            <a:spAutoFit/>
          </a:bodyPr>
          <a:lstStyle/>
          <a:p>
            <a:r>
              <a:rPr lang="en-US" sz="16600" dirty="0">
                <a:solidFill>
                  <a:schemeClr val="accent2">
                    <a:lumMod val="75000"/>
                  </a:schemeClr>
                </a:solidFill>
              </a:rPr>
              <a:t>Welcome</a:t>
            </a:r>
          </a:p>
        </p:txBody>
      </p:sp>
      <p:sp>
        <p:nvSpPr>
          <p:cNvPr id="3" name="TextBox 2">
            <a:extLst>
              <a:ext uri="{FF2B5EF4-FFF2-40B4-BE49-F238E27FC236}">
                <a16:creationId xmlns:a16="http://schemas.microsoft.com/office/drawing/2014/main" id="{829CBC50-112A-4CD1-BEDF-A78011643D41}"/>
              </a:ext>
            </a:extLst>
          </p:cNvPr>
          <p:cNvSpPr txBox="1"/>
          <p:nvPr/>
        </p:nvSpPr>
        <p:spPr>
          <a:xfrm>
            <a:off x="5582318" y="2758599"/>
            <a:ext cx="1356962" cy="461665"/>
          </a:xfrm>
          <a:prstGeom prst="rect">
            <a:avLst/>
          </a:prstGeom>
          <a:noFill/>
        </p:spPr>
        <p:txBody>
          <a:bodyPr wrap="square" rtlCol="0">
            <a:spAutoFit/>
          </a:bodyPr>
          <a:lstStyle/>
          <a:p>
            <a:r>
              <a:rPr lang="en-US" sz="2400" b="1" dirty="0">
                <a:solidFill>
                  <a:schemeClr val="accent2">
                    <a:lumMod val="75000"/>
                  </a:schemeClr>
                </a:solidFill>
              </a:rPr>
              <a:t>To our</a:t>
            </a:r>
          </a:p>
        </p:txBody>
      </p:sp>
      <p:sp>
        <p:nvSpPr>
          <p:cNvPr id="6" name="TextBox 5">
            <a:extLst>
              <a:ext uri="{FF2B5EF4-FFF2-40B4-BE49-F238E27FC236}">
                <a16:creationId xmlns:a16="http://schemas.microsoft.com/office/drawing/2014/main" id="{D0B296FA-D7BF-4FE1-826A-E381F0F98DEF}"/>
              </a:ext>
            </a:extLst>
          </p:cNvPr>
          <p:cNvSpPr txBox="1"/>
          <p:nvPr/>
        </p:nvSpPr>
        <p:spPr>
          <a:xfrm>
            <a:off x="1853281" y="3448050"/>
            <a:ext cx="10166989" cy="2215991"/>
          </a:xfrm>
          <a:prstGeom prst="rect">
            <a:avLst/>
          </a:prstGeom>
          <a:noFill/>
        </p:spPr>
        <p:txBody>
          <a:bodyPr wrap="square" rtlCol="0">
            <a:spAutoFit/>
          </a:bodyPr>
          <a:lstStyle/>
          <a:p>
            <a:r>
              <a:rPr lang="en-US" sz="13800" dirty="0">
                <a:solidFill>
                  <a:schemeClr val="accent2">
                    <a:lumMod val="75000"/>
                  </a:schemeClr>
                </a:solidFill>
              </a:rPr>
              <a:t>Presentation</a:t>
            </a:r>
          </a:p>
        </p:txBody>
      </p:sp>
      <p:sp>
        <p:nvSpPr>
          <p:cNvPr id="4" name="Star: 5 Points 3">
            <a:extLst>
              <a:ext uri="{FF2B5EF4-FFF2-40B4-BE49-F238E27FC236}">
                <a16:creationId xmlns:a16="http://schemas.microsoft.com/office/drawing/2014/main" id="{8FDC276A-AAE2-4A5C-A516-0F7FA9311A31}"/>
              </a:ext>
            </a:extLst>
          </p:cNvPr>
          <p:cNvSpPr/>
          <p:nvPr/>
        </p:nvSpPr>
        <p:spPr>
          <a:xfrm>
            <a:off x="11382374" y="5553075"/>
            <a:ext cx="543205" cy="460563"/>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782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872A4-CCCF-411E-AD62-92A3763B206E}"/>
              </a:ext>
            </a:extLst>
          </p:cNvPr>
          <p:cNvSpPr/>
          <p:nvPr/>
        </p:nvSpPr>
        <p:spPr>
          <a:xfrm>
            <a:off x="1181100" y="3381375"/>
            <a:ext cx="9829800" cy="95250"/>
          </a:xfrm>
          <a:prstGeom prst="rect">
            <a:avLst/>
          </a:prstGeom>
          <a:solidFill>
            <a:schemeClr val="tx1"/>
          </a:solidFill>
          <a:ln>
            <a:solidFill>
              <a:srgbClr val="FF00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Oval 4">
            <a:extLst>
              <a:ext uri="{FF2B5EF4-FFF2-40B4-BE49-F238E27FC236}">
                <a16:creationId xmlns:a16="http://schemas.microsoft.com/office/drawing/2014/main" id="{1B5287FE-2848-4367-B0A6-8E02D1C88C1D}"/>
              </a:ext>
            </a:extLst>
          </p:cNvPr>
          <p:cNvSpPr/>
          <p:nvPr/>
        </p:nvSpPr>
        <p:spPr>
          <a:xfrm>
            <a:off x="1634439" y="1919288"/>
            <a:ext cx="3286125" cy="3019424"/>
          </a:xfrm>
          <a:prstGeom prst="ellipse">
            <a:avLst/>
          </a:prstGeom>
          <a:solidFill>
            <a:schemeClr val="tx1">
              <a:lumMod val="95000"/>
              <a:lumOff val="5000"/>
            </a:schemeClr>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Benefits, Importance &amp; Conclusion</a:t>
            </a:r>
          </a:p>
        </p:txBody>
      </p:sp>
      <p:sp>
        <p:nvSpPr>
          <p:cNvPr id="6" name="TextBox 8">
            <a:extLst>
              <a:ext uri="{FF2B5EF4-FFF2-40B4-BE49-F238E27FC236}">
                <a16:creationId xmlns:a16="http://schemas.microsoft.com/office/drawing/2014/main" id="{FC114689-F116-42F0-89AF-79B6A512AC0E}"/>
              </a:ext>
            </a:extLst>
          </p:cNvPr>
          <p:cNvSpPr txBox="1"/>
          <p:nvPr/>
        </p:nvSpPr>
        <p:spPr>
          <a:xfrm>
            <a:off x="7934325" y="2943522"/>
            <a:ext cx="307657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latin typeface="Times New Roman" panose="02020603050405020304" pitchFamily="18" charset="0"/>
                <a:ea typeface="Tahoma" panose="020B0604030504040204" pitchFamily="34" charset="0"/>
                <a:cs typeface="Times New Roman" panose="02020603050405020304" pitchFamily="18" charset="0"/>
              </a:rPr>
              <a:t>Md Kamrul Islam</a:t>
            </a:r>
          </a:p>
        </p:txBody>
      </p:sp>
      <p:sp>
        <p:nvSpPr>
          <p:cNvPr id="7" name="TextBox 9">
            <a:extLst>
              <a:ext uri="{FF2B5EF4-FFF2-40B4-BE49-F238E27FC236}">
                <a16:creationId xmlns:a16="http://schemas.microsoft.com/office/drawing/2014/main" id="{9067A346-EAD4-43B0-99C1-03CCDD39F761}"/>
              </a:ext>
            </a:extLst>
          </p:cNvPr>
          <p:cNvSpPr txBox="1"/>
          <p:nvPr/>
        </p:nvSpPr>
        <p:spPr>
          <a:xfrm>
            <a:off x="7585761" y="3429000"/>
            <a:ext cx="307657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latin typeface="Times New Roman" panose="02020603050405020304" pitchFamily="18" charset="0"/>
                <a:ea typeface="Tahoma" panose="020B0604030504040204" pitchFamily="34" charset="0"/>
                <a:cs typeface="Times New Roman" panose="02020603050405020304" pitchFamily="18" charset="0"/>
              </a:rPr>
              <a:t>0242220005101155</a:t>
            </a:r>
          </a:p>
        </p:txBody>
      </p:sp>
    </p:spTree>
    <p:extLst>
      <p:ext uri="{BB962C8B-B14F-4D97-AF65-F5344CB8AC3E}">
        <p14:creationId xmlns:p14="http://schemas.microsoft.com/office/powerpoint/2010/main" val="3505998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 and Smart Farming: The Future of Agriculture">
            <a:extLst>
              <a:ext uri="{FF2B5EF4-FFF2-40B4-BE49-F238E27FC236}">
                <a16:creationId xmlns:a16="http://schemas.microsoft.com/office/drawing/2014/main" id="{67CDFC25-1DA9-4077-9E09-A486F366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523875"/>
            <a:ext cx="4772025" cy="37892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08D60E-5E87-4358-B86E-BE8918B546AC}"/>
              </a:ext>
            </a:extLst>
          </p:cNvPr>
          <p:cNvSpPr txBox="1"/>
          <p:nvPr/>
        </p:nvSpPr>
        <p:spPr>
          <a:xfrm>
            <a:off x="1760328" y="440074"/>
            <a:ext cx="10924540" cy="523220"/>
          </a:xfrm>
          <a:prstGeom prst="rect">
            <a:avLst/>
          </a:prstGeom>
          <a:noFill/>
        </p:spPr>
        <p:txBody>
          <a:bodyPr wrap="square" rtlCol="0">
            <a:spAutoFit/>
          </a:bodyPr>
          <a:lstStyle/>
          <a:p>
            <a:r>
              <a:rPr lang="en-US" sz="2800" b="1" dirty="0">
                <a:solidFill>
                  <a:srgbClr val="000000"/>
                </a:solidFill>
                <a:latin typeface="Optima" pitchFamily="34" charset="0"/>
                <a:ea typeface="Optima" pitchFamily="34" charset="-122"/>
                <a:cs typeface="Optima" pitchFamily="34" charset="-120"/>
              </a:rPr>
              <a:t>Benefits</a:t>
            </a:r>
            <a:endParaRPr lang="en-US" sz="2800" dirty="0"/>
          </a:p>
        </p:txBody>
      </p:sp>
      <p:sp>
        <p:nvSpPr>
          <p:cNvPr id="5" name="TextBox 4">
            <a:extLst>
              <a:ext uri="{FF2B5EF4-FFF2-40B4-BE49-F238E27FC236}">
                <a16:creationId xmlns:a16="http://schemas.microsoft.com/office/drawing/2014/main" id="{3A4CF8A4-A81D-471A-AA47-30FF5106D039}"/>
              </a:ext>
            </a:extLst>
          </p:cNvPr>
          <p:cNvSpPr txBox="1"/>
          <p:nvPr/>
        </p:nvSpPr>
        <p:spPr>
          <a:xfrm>
            <a:off x="5958840" y="899275"/>
            <a:ext cx="5072380" cy="3477875"/>
          </a:xfrm>
          <a:prstGeom prst="rect">
            <a:avLst/>
          </a:prstGeom>
          <a:noFill/>
        </p:spPr>
        <p:txBody>
          <a:bodyPr wrap="square" rtlCol="0">
            <a:spAutoFit/>
          </a:bodyPr>
          <a:lstStyle/>
          <a:p>
            <a:pPr marL="457200" indent="-457200">
              <a:buFont typeface="+mj-lt"/>
              <a:buAutoNum type="arabicPeriod"/>
            </a:pPr>
            <a:r>
              <a:rPr lang="en-US" sz="2000" dirty="0">
                <a:solidFill>
                  <a:srgbClr val="000000"/>
                </a:solidFill>
                <a:latin typeface="Optima" pitchFamily="34" charset="0"/>
                <a:ea typeface="Optima" pitchFamily="34" charset="-122"/>
                <a:cs typeface="Optima" pitchFamily="34" charset="-120"/>
              </a:rPr>
              <a:t>Increased efficiency through real-time monitoring and automated control of irrigation systems.</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solidFill>
                  <a:srgbClr val="000000"/>
                </a:solidFill>
                <a:latin typeface="Optima" pitchFamily="34" charset="0"/>
                <a:ea typeface="Optima" pitchFamily="34" charset="-122"/>
                <a:cs typeface="Optima" pitchFamily="34" charset="-120"/>
              </a:rPr>
              <a:t>Enhanced crop quality and yield by optimizing resource usage based on data-driven insights.</a:t>
            </a: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solidFill>
                  <a:srgbClr val="000000"/>
                </a:solidFill>
                <a:latin typeface="Optima" pitchFamily="34" charset="0"/>
                <a:ea typeface="Optima" pitchFamily="34" charset="-122"/>
                <a:cs typeface="Optima" pitchFamily="34" charset="-120"/>
              </a:rPr>
              <a:t>Reduced labor costs and environmental impact through precise application of fertilizers and pesticides.</a:t>
            </a:r>
            <a:endParaRPr lang="en-US" sz="2000" dirty="0"/>
          </a:p>
        </p:txBody>
      </p:sp>
    </p:spTree>
    <p:extLst>
      <p:ext uri="{BB962C8B-B14F-4D97-AF65-F5344CB8AC3E}">
        <p14:creationId xmlns:p14="http://schemas.microsoft.com/office/powerpoint/2010/main" val="1989138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08D60E-5E87-4358-B86E-BE8918B546AC}"/>
              </a:ext>
            </a:extLst>
          </p:cNvPr>
          <p:cNvSpPr txBox="1"/>
          <p:nvPr/>
        </p:nvSpPr>
        <p:spPr>
          <a:xfrm>
            <a:off x="6753860" y="191789"/>
            <a:ext cx="4503420" cy="523220"/>
          </a:xfrm>
          <a:prstGeom prst="rect">
            <a:avLst/>
          </a:prstGeom>
          <a:noFill/>
        </p:spPr>
        <p:txBody>
          <a:bodyPr wrap="square" rtlCol="0">
            <a:spAutoFit/>
          </a:bodyPr>
          <a:lstStyle/>
          <a:p>
            <a:r>
              <a:rPr lang="en-US" sz="2800" b="1" dirty="0">
                <a:solidFill>
                  <a:srgbClr val="000000"/>
                </a:solidFill>
                <a:latin typeface="Optima" pitchFamily="34" charset="0"/>
                <a:ea typeface="Optima" pitchFamily="34" charset="-122"/>
                <a:cs typeface="Optima" pitchFamily="34" charset="-120"/>
              </a:rPr>
              <a:t>Importance in Bangladesh</a:t>
            </a:r>
            <a:endParaRPr lang="en-US" sz="2800" dirty="0"/>
          </a:p>
        </p:txBody>
      </p:sp>
      <p:sp>
        <p:nvSpPr>
          <p:cNvPr id="5" name="TextBox 4">
            <a:extLst>
              <a:ext uri="{FF2B5EF4-FFF2-40B4-BE49-F238E27FC236}">
                <a16:creationId xmlns:a16="http://schemas.microsoft.com/office/drawing/2014/main" id="{3A4CF8A4-A81D-471A-AA47-30FF5106D039}"/>
              </a:ext>
            </a:extLst>
          </p:cNvPr>
          <p:cNvSpPr txBox="1"/>
          <p:nvPr/>
        </p:nvSpPr>
        <p:spPr>
          <a:xfrm>
            <a:off x="6753860" y="986573"/>
            <a:ext cx="4956058" cy="4401205"/>
          </a:xfrm>
          <a:prstGeom prst="rect">
            <a:avLst/>
          </a:prstGeom>
          <a:noFill/>
        </p:spPr>
        <p:txBody>
          <a:bodyPr wrap="square" rtlCol="0">
            <a:spAutoFit/>
          </a:bodyPr>
          <a:lstStyle/>
          <a:p>
            <a:r>
              <a:rPr lang="en-US" sz="2000" dirty="0">
                <a:solidFill>
                  <a:srgbClr val="000000"/>
                </a:solidFill>
                <a:latin typeface="Optima" pitchFamily="34" charset="0"/>
                <a:ea typeface="Optima" pitchFamily="34" charset="-122"/>
                <a:cs typeface="Optima" pitchFamily="34" charset="-120"/>
              </a:rPr>
              <a:t>Smart agriculture monitoring systems hold particular significance for Bangladesh due to several factors:</a:t>
            </a:r>
          </a:p>
          <a:p>
            <a:endParaRPr lang="en-US" sz="2000" dirty="0">
              <a:solidFill>
                <a:srgbClr val="000000"/>
              </a:solidFill>
              <a:latin typeface="Optima" pitchFamily="34" charset="0"/>
              <a:ea typeface="Optima" pitchFamily="34" charset="-122"/>
              <a:cs typeface="Optima" pitchFamily="34" charset="-120"/>
            </a:endParaRPr>
          </a:p>
          <a:p>
            <a:r>
              <a:rPr lang="en-US" sz="2000" b="1" dirty="0"/>
              <a:t>Climate Vulnerability:</a:t>
            </a:r>
          </a:p>
          <a:p>
            <a:r>
              <a:rPr lang="en-US" sz="2000" b="1" dirty="0"/>
              <a:t>   • Flood warnings: </a:t>
            </a:r>
            <a:r>
              <a:rPr lang="en-US" sz="2000" dirty="0"/>
              <a:t>Water level sensors can                                   trigger alerts for impending floods, allowing farmers to take steps to protect crops and livestock. </a:t>
            </a:r>
          </a:p>
          <a:p>
            <a:endParaRPr lang="en-US" sz="2000" dirty="0"/>
          </a:p>
          <a:p>
            <a:r>
              <a:rPr lang="en-US" sz="2000" b="1" dirty="0"/>
              <a:t>   • Drought monitoring: </a:t>
            </a:r>
            <a:r>
              <a:rPr lang="en-US" sz="2000" dirty="0"/>
              <a:t>Soil moisture sensors can help farmers identify dry spells and adjust irrigation practices to conserve water.</a:t>
            </a:r>
          </a:p>
        </p:txBody>
      </p:sp>
      <p:pic>
        <p:nvPicPr>
          <p:cNvPr id="6146" name="Picture 2" descr="The 'smart' agricultural revolution">
            <a:extLst>
              <a:ext uri="{FF2B5EF4-FFF2-40B4-BE49-F238E27FC236}">
                <a16:creationId xmlns:a16="http://schemas.microsoft.com/office/drawing/2014/main" id="{AFC8F22F-0937-4AE9-A5CA-A6996BF5D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282" y="1123949"/>
            <a:ext cx="3861318"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47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4CF8A4-A81D-471A-AA47-30FF5106D039}"/>
              </a:ext>
            </a:extLst>
          </p:cNvPr>
          <p:cNvSpPr txBox="1"/>
          <p:nvPr/>
        </p:nvSpPr>
        <p:spPr>
          <a:xfrm>
            <a:off x="5100320" y="37812"/>
            <a:ext cx="5072380" cy="1938992"/>
          </a:xfrm>
          <a:prstGeom prst="rect">
            <a:avLst/>
          </a:prstGeom>
          <a:noFill/>
        </p:spPr>
        <p:txBody>
          <a:bodyPr wrap="square" rtlCol="0">
            <a:spAutoFit/>
          </a:bodyPr>
          <a:lstStyle/>
          <a:p>
            <a:r>
              <a:rPr lang="en-US" sz="2000" b="1" dirty="0"/>
              <a:t>Water Scarcity: </a:t>
            </a:r>
          </a:p>
          <a:p>
            <a:r>
              <a:rPr lang="en-US" sz="2000" b="1" dirty="0"/>
              <a:t>•	Precision irrigation: </a:t>
            </a:r>
            <a:r>
              <a:rPr lang="en-US" sz="2000" dirty="0"/>
              <a:t>By monitoring soil moisture, these systems ensure crops receive only the water they need, reducing water waste.</a:t>
            </a:r>
            <a:r>
              <a:rPr lang="en-US" sz="2000" b="1" dirty="0"/>
              <a:t> </a:t>
            </a:r>
          </a:p>
          <a:p>
            <a:endParaRPr lang="en-US" sz="2000" dirty="0"/>
          </a:p>
        </p:txBody>
      </p:sp>
      <p:sp>
        <p:nvSpPr>
          <p:cNvPr id="6" name="TextBox 5">
            <a:extLst>
              <a:ext uri="{FF2B5EF4-FFF2-40B4-BE49-F238E27FC236}">
                <a16:creationId xmlns:a16="http://schemas.microsoft.com/office/drawing/2014/main" id="{B3F8D4D0-5F23-45B9-A586-F321F6FA0391}"/>
              </a:ext>
            </a:extLst>
          </p:cNvPr>
          <p:cNvSpPr txBox="1"/>
          <p:nvPr/>
        </p:nvSpPr>
        <p:spPr>
          <a:xfrm>
            <a:off x="5100320" y="2151658"/>
            <a:ext cx="7091680" cy="2246769"/>
          </a:xfrm>
          <a:prstGeom prst="rect">
            <a:avLst/>
          </a:prstGeom>
          <a:noFill/>
        </p:spPr>
        <p:txBody>
          <a:bodyPr wrap="square" rtlCol="0">
            <a:spAutoFit/>
          </a:bodyPr>
          <a:lstStyle/>
          <a:p>
            <a:r>
              <a:rPr lang="en-US" sz="2000" b="1" dirty="0"/>
              <a:t>Conclusion: </a:t>
            </a:r>
            <a:r>
              <a:rPr lang="en-US" sz="2000" dirty="0"/>
              <a:t>Smart agriculture monitoring systems can significantly improve agricultural practices in Bangladesh. They offer solutions for climate challenges, water scarcity, limited land, and empower smallholder farmers. With government support and continuous development, these systems have the potential to transform Bangladesh's agricultural sector, leading to increased efficiency, sustainability, and overall agricultural success.</a:t>
            </a:r>
          </a:p>
        </p:txBody>
      </p:sp>
      <p:pic>
        <p:nvPicPr>
          <p:cNvPr id="7170" name="Picture 2" descr="Try This Kind of Conclusion - Preaching Acts try this kind of conclusion">
            <a:extLst>
              <a:ext uri="{FF2B5EF4-FFF2-40B4-BE49-F238E27FC236}">
                <a16:creationId xmlns:a16="http://schemas.microsoft.com/office/drawing/2014/main" id="{44900A97-36D9-4CD8-B284-2D9BEE016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1343025"/>
            <a:ext cx="4010025"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41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31E735-E143-4BF6-B39C-3F8F5ECD2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762" y="719137"/>
            <a:ext cx="5495925" cy="4124325"/>
          </a:xfrm>
          <a:prstGeom prst="rect">
            <a:avLst/>
          </a:prstGeom>
        </p:spPr>
      </p:pic>
      <p:sp>
        <p:nvSpPr>
          <p:cNvPr id="10" name="TextBox 9">
            <a:extLst>
              <a:ext uri="{FF2B5EF4-FFF2-40B4-BE49-F238E27FC236}">
                <a16:creationId xmlns:a16="http://schemas.microsoft.com/office/drawing/2014/main" id="{554ECADA-EDCB-44C5-9F05-3CB1224153C9}"/>
              </a:ext>
            </a:extLst>
          </p:cNvPr>
          <p:cNvSpPr txBox="1"/>
          <p:nvPr/>
        </p:nvSpPr>
        <p:spPr>
          <a:xfrm>
            <a:off x="2076450" y="3648075"/>
            <a:ext cx="8686800" cy="1569660"/>
          </a:xfrm>
          <a:prstGeom prst="rect">
            <a:avLst/>
          </a:prstGeom>
          <a:noFill/>
        </p:spPr>
        <p:txBody>
          <a:bodyPr wrap="square" rtlCol="0">
            <a:spAutoFit/>
          </a:bodyPr>
          <a:lstStyle/>
          <a:p>
            <a:r>
              <a:rPr lang="en-US" sz="9600" dirty="0">
                <a:latin typeface="STXinwei" panose="02010800040101010101" pitchFamily="2" charset="-122"/>
                <a:ea typeface="STXinwei" panose="02010800040101010101" pitchFamily="2" charset="-122"/>
              </a:rPr>
              <a:t>Any Question?</a:t>
            </a:r>
          </a:p>
        </p:txBody>
      </p:sp>
    </p:spTree>
    <p:extLst>
      <p:ext uri="{BB962C8B-B14F-4D97-AF65-F5344CB8AC3E}">
        <p14:creationId xmlns:p14="http://schemas.microsoft.com/office/powerpoint/2010/main" val="376540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E66771-415B-4287-AD96-2AD2ACBD0AD5}"/>
              </a:ext>
            </a:extLst>
          </p:cNvPr>
          <p:cNvSpPr txBox="1"/>
          <p:nvPr/>
        </p:nvSpPr>
        <p:spPr>
          <a:xfrm>
            <a:off x="2314575" y="1914525"/>
            <a:ext cx="8686800" cy="2215991"/>
          </a:xfrm>
          <a:prstGeom prst="rect">
            <a:avLst/>
          </a:prstGeom>
          <a:noFill/>
        </p:spPr>
        <p:txBody>
          <a:bodyPr wrap="square" rtlCol="0">
            <a:spAutoFit/>
          </a:bodyPr>
          <a:lstStyle/>
          <a:p>
            <a:r>
              <a:rPr lang="en-US" sz="13800" dirty="0">
                <a:latin typeface="STXinwei" panose="02010800040101010101" pitchFamily="2" charset="-122"/>
                <a:ea typeface="STXinwei" panose="02010800040101010101" pitchFamily="2" charset="-122"/>
              </a:rPr>
              <a:t>Thank You</a:t>
            </a:r>
          </a:p>
        </p:txBody>
      </p:sp>
    </p:spTree>
    <p:extLst>
      <p:ext uri="{BB962C8B-B14F-4D97-AF65-F5344CB8AC3E}">
        <p14:creationId xmlns:p14="http://schemas.microsoft.com/office/powerpoint/2010/main" val="1256683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33C443-9AAB-4D30-B35A-2D4D5A87E1F5}"/>
              </a:ext>
            </a:extLst>
          </p:cNvPr>
          <p:cNvSpPr txBox="1"/>
          <p:nvPr/>
        </p:nvSpPr>
        <p:spPr>
          <a:xfrm>
            <a:off x="712470" y="1485900"/>
            <a:ext cx="4438650" cy="1292662"/>
          </a:xfrm>
          <a:prstGeom prst="rect">
            <a:avLst/>
          </a:prstGeom>
          <a:noFill/>
        </p:spPr>
        <p:txBody>
          <a:bodyPr wrap="square" rtlCol="0">
            <a:spAutoFit/>
          </a:bodyPr>
          <a:lstStyle/>
          <a:p>
            <a:r>
              <a:rPr lang="en-US" sz="2400" b="1" dirty="0"/>
              <a:t>Team Members:</a:t>
            </a:r>
          </a:p>
          <a:p>
            <a:r>
              <a:rPr lang="en-US" dirty="0"/>
              <a:t>Md Ruhul Amin(0242220005101245)</a:t>
            </a:r>
          </a:p>
          <a:p>
            <a:r>
              <a:rPr lang="en-US" dirty="0" err="1"/>
              <a:t>Shibbir</a:t>
            </a:r>
            <a:r>
              <a:rPr lang="en-US" dirty="0"/>
              <a:t> Ahmad(0242220005101879)</a:t>
            </a:r>
          </a:p>
          <a:p>
            <a:r>
              <a:rPr lang="en-US" dirty="0"/>
              <a:t>Md Kamrul Islam(0242220005101155)</a:t>
            </a:r>
          </a:p>
        </p:txBody>
      </p:sp>
      <p:sp>
        <p:nvSpPr>
          <p:cNvPr id="5" name="TextBox 4">
            <a:extLst>
              <a:ext uri="{FF2B5EF4-FFF2-40B4-BE49-F238E27FC236}">
                <a16:creationId xmlns:a16="http://schemas.microsoft.com/office/drawing/2014/main" id="{46E5DAFD-9A67-4408-A71D-9E19740A1C08}"/>
              </a:ext>
            </a:extLst>
          </p:cNvPr>
          <p:cNvSpPr txBox="1"/>
          <p:nvPr/>
        </p:nvSpPr>
        <p:spPr>
          <a:xfrm>
            <a:off x="6096000" y="1460302"/>
            <a:ext cx="4762500" cy="1292662"/>
          </a:xfrm>
          <a:prstGeom prst="rect">
            <a:avLst/>
          </a:prstGeom>
          <a:noFill/>
        </p:spPr>
        <p:txBody>
          <a:bodyPr wrap="square" rtlCol="0">
            <a:spAutoFit/>
          </a:bodyPr>
          <a:lstStyle/>
          <a:p>
            <a:r>
              <a:rPr lang="en-US" sz="2400" b="1" dirty="0"/>
              <a:t>Instructor:</a:t>
            </a:r>
          </a:p>
          <a:p>
            <a:r>
              <a:rPr lang="en-US" b="0" i="0" dirty="0" err="1">
                <a:effectLst/>
                <a:latin typeface="Roboto" panose="02000000000000000000" pitchFamily="2" charset="0"/>
              </a:rPr>
              <a:t>Angona</a:t>
            </a:r>
            <a:r>
              <a:rPr lang="en-US" b="0" i="0" dirty="0">
                <a:effectLst/>
                <a:latin typeface="Roboto" panose="02000000000000000000" pitchFamily="2" charset="0"/>
              </a:rPr>
              <a:t> Biswas</a:t>
            </a:r>
          </a:p>
          <a:p>
            <a:r>
              <a:rPr lang="en-US" dirty="0"/>
              <a:t>Lecturer</a:t>
            </a:r>
          </a:p>
          <a:p>
            <a:r>
              <a:rPr lang="en-US" dirty="0"/>
              <a:t>Department of CSE</a:t>
            </a:r>
          </a:p>
        </p:txBody>
      </p:sp>
      <p:sp>
        <p:nvSpPr>
          <p:cNvPr id="6" name="TextBox 5">
            <a:extLst>
              <a:ext uri="{FF2B5EF4-FFF2-40B4-BE49-F238E27FC236}">
                <a16:creationId xmlns:a16="http://schemas.microsoft.com/office/drawing/2014/main" id="{385B660F-5029-4A6A-957F-0143CC4975DF}"/>
              </a:ext>
            </a:extLst>
          </p:cNvPr>
          <p:cNvSpPr txBox="1"/>
          <p:nvPr/>
        </p:nvSpPr>
        <p:spPr>
          <a:xfrm>
            <a:off x="9858375" y="6417707"/>
            <a:ext cx="2333625" cy="369332"/>
          </a:xfrm>
          <a:prstGeom prst="rect">
            <a:avLst/>
          </a:prstGeom>
          <a:noFill/>
        </p:spPr>
        <p:txBody>
          <a:bodyPr wrap="square" rtlCol="0">
            <a:spAutoFit/>
          </a:bodyPr>
          <a:lstStyle/>
          <a:p>
            <a:r>
              <a:rPr lang="en-US" dirty="0"/>
              <a:t>Date: 16/11/2023</a:t>
            </a:r>
          </a:p>
        </p:txBody>
      </p:sp>
    </p:spTree>
    <p:extLst>
      <p:ext uri="{BB962C8B-B14F-4D97-AF65-F5344CB8AC3E}">
        <p14:creationId xmlns:p14="http://schemas.microsoft.com/office/powerpoint/2010/main" val="1864416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872A4-CCCF-411E-AD62-92A3763B206E}"/>
              </a:ext>
            </a:extLst>
          </p:cNvPr>
          <p:cNvSpPr/>
          <p:nvPr/>
        </p:nvSpPr>
        <p:spPr>
          <a:xfrm>
            <a:off x="1181100" y="3381375"/>
            <a:ext cx="9829800" cy="95250"/>
          </a:xfrm>
          <a:prstGeom prst="rect">
            <a:avLst/>
          </a:prstGeom>
          <a:solidFill>
            <a:schemeClr val="tx1"/>
          </a:solidFill>
          <a:ln>
            <a:solidFill>
              <a:srgbClr val="FF00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Oval 4">
            <a:extLst>
              <a:ext uri="{FF2B5EF4-FFF2-40B4-BE49-F238E27FC236}">
                <a16:creationId xmlns:a16="http://schemas.microsoft.com/office/drawing/2014/main" id="{1B5287FE-2848-4367-B0A6-8E02D1C88C1D}"/>
              </a:ext>
            </a:extLst>
          </p:cNvPr>
          <p:cNvSpPr/>
          <p:nvPr/>
        </p:nvSpPr>
        <p:spPr>
          <a:xfrm>
            <a:off x="1634439" y="1919288"/>
            <a:ext cx="3286125" cy="3019424"/>
          </a:xfrm>
          <a:prstGeom prst="ellipse">
            <a:avLst/>
          </a:prstGeom>
          <a:solidFill>
            <a:schemeClr val="tx1">
              <a:lumMod val="95000"/>
              <a:lumOff val="5000"/>
            </a:schemeClr>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Introduction</a:t>
            </a:r>
          </a:p>
        </p:txBody>
      </p:sp>
      <p:sp>
        <p:nvSpPr>
          <p:cNvPr id="6" name="TextBox 8">
            <a:extLst>
              <a:ext uri="{FF2B5EF4-FFF2-40B4-BE49-F238E27FC236}">
                <a16:creationId xmlns:a16="http://schemas.microsoft.com/office/drawing/2014/main" id="{FC114689-F116-42F0-89AF-79B6A512AC0E}"/>
              </a:ext>
            </a:extLst>
          </p:cNvPr>
          <p:cNvSpPr txBox="1"/>
          <p:nvPr/>
        </p:nvSpPr>
        <p:spPr>
          <a:xfrm>
            <a:off x="7934325" y="2943522"/>
            <a:ext cx="307657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latin typeface="Times New Roman" panose="02020603050405020304" pitchFamily="18" charset="0"/>
                <a:ea typeface="Tahoma" panose="020B0604030504040204" pitchFamily="34" charset="0"/>
                <a:cs typeface="Times New Roman" panose="02020603050405020304" pitchFamily="18" charset="0"/>
              </a:rPr>
              <a:t>Md Ruhul Amin</a:t>
            </a:r>
          </a:p>
        </p:txBody>
      </p:sp>
      <p:sp>
        <p:nvSpPr>
          <p:cNvPr id="7" name="TextBox 9">
            <a:extLst>
              <a:ext uri="{FF2B5EF4-FFF2-40B4-BE49-F238E27FC236}">
                <a16:creationId xmlns:a16="http://schemas.microsoft.com/office/drawing/2014/main" id="{9067A346-EAD4-43B0-99C1-03CCDD39F761}"/>
              </a:ext>
            </a:extLst>
          </p:cNvPr>
          <p:cNvSpPr txBox="1"/>
          <p:nvPr/>
        </p:nvSpPr>
        <p:spPr>
          <a:xfrm>
            <a:off x="7585761" y="3429000"/>
            <a:ext cx="307657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latin typeface="Times New Roman" panose="02020603050405020304" pitchFamily="18" charset="0"/>
                <a:ea typeface="Tahoma" panose="020B0604030504040204" pitchFamily="34" charset="0"/>
                <a:cs typeface="Times New Roman" panose="02020603050405020304" pitchFamily="18" charset="0"/>
              </a:rPr>
              <a:t>0242220005101245</a:t>
            </a:r>
          </a:p>
        </p:txBody>
      </p:sp>
    </p:spTree>
    <p:extLst>
      <p:ext uri="{BB962C8B-B14F-4D97-AF65-F5344CB8AC3E}">
        <p14:creationId xmlns:p14="http://schemas.microsoft.com/office/powerpoint/2010/main" val="3727402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5E3636-03FA-4358-9C18-649A33D5C6C7}"/>
              </a:ext>
            </a:extLst>
          </p:cNvPr>
          <p:cNvSpPr txBox="1"/>
          <p:nvPr/>
        </p:nvSpPr>
        <p:spPr>
          <a:xfrm>
            <a:off x="4343399" y="1640861"/>
            <a:ext cx="3505200" cy="523220"/>
          </a:xfrm>
          <a:prstGeom prst="rect">
            <a:avLst/>
          </a:prstGeom>
          <a:noFill/>
        </p:spPr>
        <p:txBody>
          <a:bodyPr wrap="square" rtlCol="0">
            <a:spAutoFit/>
          </a:bodyPr>
          <a:lstStyle/>
          <a:p>
            <a:r>
              <a:rPr lang="en-US" sz="2800" b="1" dirty="0"/>
              <a:t>Presentation Topic</a:t>
            </a:r>
          </a:p>
        </p:txBody>
      </p:sp>
      <p:sp>
        <p:nvSpPr>
          <p:cNvPr id="5" name="TextBox 4">
            <a:extLst>
              <a:ext uri="{FF2B5EF4-FFF2-40B4-BE49-F238E27FC236}">
                <a16:creationId xmlns:a16="http://schemas.microsoft.com/office/drawing/2014/main" id="{C143B41C-1812-4040-AAC9-0835A6361EB1}"/>
              </a:ext>
            </a:extLst>
          </p:cNvPr>
          <p:cNvSpPr txBox="1"/>
          <p:nvPr/>
        </p:nvSpPr>
        <p:spPr>
          <a:xfrm>
            <a:off x="2024061" y="2369814"/>
            <a:ext cx="8143876" cy="1569660"/>
          </a:xfrm>
          <a:prstGeom prst="rect">
            <a:avLst/>
          </a:prstGeom>
          <a:noFill/>
        </p:spPr>
        <p:txBody>
          <a:bodyPr wrap="square" rtlCol="0">
            <a:spAutoFit/>
          </a:bodyPr>
          <a:lstStyle/>
          <a:p>
            <a:pPr algn="ctr"/>
            <a:r>
              <a:rPr lang="en-US" sz="4800" b="1" dirty="0">
                <a:solidFill>
                  <a:srgbClr val="000000"/>
                </a:solidFill>
                <a:latin typeface="Optima" pitchFamily="34" charset="0"/>
                <a:ea typeface="Optima" pitchFamily="34" charset="-122"/>
                <a:cs typeface="Optima" pitchFamily="34" charset="-120"/>
              </a:rPr>
              <a:t>Smart Agriculture Monitoring System</a:t>
            </a:r>
            <a:endParaRPr lang="en-US" sz="4800" b="1" dirty="0"/>
          </a:p>
        </p:txBody>
      </p:sp>
      <p:sp>
        <p:nvSpPr>
          <p:cNvPr id="8" name="Rectangle 7">
            <a:extLst>
              <a:ext uri="{FF2B5EF4-FFF2-40B4-BE49-F238E27FC236}">
                <a16:creationId xmlns:a16="http://schemas.microsoft.com/office/drawing/2014/main" id="{1B587A0E-E0CE-4E79-9C99-97D3EE6FD2F9}"/>
              </a:ext>
            </a:extLst>
          </p:cNvPr>
          <p:cNvSpPr/>
          <p:nvPr/>
        </p:nvSpPr>
        <p:spPr>
          <a:xfrm>
            <a:off x="2166937" y="2244088"/>
            <a:ext cx="7858125"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5920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B411D9-A59B-4D31-830E-4AA9343F248F}"/>
              </a:ext>
            </a:extLst>
          </p:cNvPr>
          <p:cNvSpPr txBox="1"/>
          <p:nvPr/>
        </p:nvSpPr>
        <p:spPr>
          <a:xfrm>
            <a:off x="6021705" y="1997839"/>
            <a:ext cx="5855970" cy="2862322"/>
          </a:xfrm>
          <a:prstGeom prst="rect">
            <a:avLst/>
          </a:prstGeom>
          <a:noFill/>
        </p:spPr>
        <p:txBody>
          <a:bodyPr wrap="square" rtlCol="0">
            <a:spAutoFit/>
          </a:bodyPr>
          <a:lstStyle/>
          <a:p>
            <a:r>
              <a:rPr lang="en-US" sz="2000" dirty="0">
                <a:solidFill>
                  <a:srgbClr val="000000"/>
                </a:solidFill>
                <a:latin typeface="Optima" pitchFamily="34" charset="0"/>
                <a:ea typeface="Optima" pitchFamily="34" charset="-122"/>
                <a:cs typeface="Optima" pitchFamily="34" charset="-120"/>
              </a:rPr>
              <a:t>Smart Agriculture Monitoring Systems utilize digital electronics to collect and analyze data in real-time.</a:t>
            </a:r>
            <a:endParaRPr lang="en-US" sz="2000" dirty="0"/>
          </a:p>
          <a:p>
            <a:endParaRPr lang="en-US" sz="2000" dirty="0"/>
          </a:p>
          <a:p>
            <a:r>
              <a:rPr lang="en-US" sz="2000" dirty="0">
                <a:solidFill>
                  <a:srgbClr val="000000"/>
                </a:solidFill>
                <a:latin typeface="Optima" pitchFamily="34" charset="0"/>
                <a:ea typeface="Optima" pitchFamily="34" charset="-122"/>
                <a:cs typeface="Optima" pitchFamily="34" charset="-120"/>
              </a:rPr>
              <a:t>These systems help farmers monitor crop health, soil moisture levels, and environmental conditions.</a:t>
            </a:r>
            <a:endParaRPr lang="en-US" sz="2000" dirty="0"/>
          </a:p>
          <a:p>
            <a:endParaRPr lang="en-US" sz="2000" dirty="0"/>
          </a:p>
          <a:p>
            <a:r>
              <a:rPr lang="en-US" sz="2000" dirty="0">
                <a:solidFill>
                  <a:srgbClr val="000000"/>
                </a:solidFill>
                <a:latin typeface="Optima" pitchFamily="34" charset="0"/>
                <a:ea typeface="Optima" pitchFamily="34" charset="-122"/>
                <a:cs typeface="Optima" pitchFamily="34" charset="-120"/>
              </a:rPr>
              <a:t>By leveraging digital technologies, farmers can make data-driven decisions to optimize crop yields and resource usage.</a:t>
            </a:r>
            <a:endParaRPr lang="en-US" sz="2000" dirty="0"/>
          </a:p>
        </p:txBody>
      </p:sp>
      <p:sp>
        <p:nvSpPr>
          <p:cNvPr id="6" name="TextBox 5">
            <a:extLst>
              <a:ext uri="{FF2B5EF4-FFF2-40B4-BE49-F238E27FC236}">
                <a16:creationId xmlns:a16="http://schemas.microsoft.com/office/drawing/2014/main" id="{60E736BE-22EB-4FD3-B4C3-9F0D61C99618}"/>
              </a:ext>
            </a:extLst>
          </p:cNvPr>
          <p:cNvSpPr txBox="1"/>
          <p:nvPr/>
        </p:nvSpPr>
        <p:spPr>
          <a:xfrm>
            <a:off x="5947250" y="763869"/>
            <a:ext cx="8143876" cy="830997"/>
          </a:xfrm>
          <a:prstGeom prst="rect">
            <a:avLst/>
          </a:prstGeom>
          <a:noFill/>
        </p:spPr>
        <p:txBody>
          <a:bodyPr wrap="square" rtlCol="0">
            <a:spAutoFit/>
          </a:bodyPr>
          <a:lstStyle/>
          <a:p>
            <a:r>
              <a:rPr lang="en-US" sz="4800" b="1" dirty="0">
                <a:solidFill>
                  <a:srgbClr val="000000"/>
                </a:solidFill>
                <a:latin typeface="Optima" pitchFamily="34" charset="0"/>
                <a:ea typeface="Optima" pitchFamily="34" charset="-122"/>
                <a:cs typeface="Optima" pitchFamily="34" charset="-120"/>
              </a:rPr>
              <a:t>Introduction</a:t>
            </a:r>
            <a:endParaRPr lang="en-US" sz="4800" b="1" dirty="0"/>
          </a:p>
        </p:txBody>
      </p:sp>
      <p:pic>
        <p:nvPicPr>
          <p:cNvPr id="1026" name="Picture 2" descr="D-8 to take integrated project to develop climate-smart agro technologies |  News | Bangladesh Sangbad Sangstha (BSS)">
            <a:extLst>
              <a:ext uri="{FF2B5EF4-FFF2-40B4-BE49-F238E27FC236}">
                <a16:creationId xmlns:a16="http://schemas.microsoft.com/office/drawing/2014/main" id="{2B64C937-5D52-4CB1-B83A-43171E883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1997839"/>
            <a:ext cx="4648258" cy="3100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419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B411D9-A59B-4D31-830E-4AA9343F248F}"/>
              </a:ext>
            </a:extLst>
          </p:cNvPr>
          <p:cNvSpPr txBox="1"/>
          <p:nvPr/>
        </p:nvSpPr>
        <p:spPr>
          <a:xfrm>
            <a:off x="5764370" y="766348"/>
            <a:ext cx="6295550" cy="5325304"/>
          </a:xfrm>
          <a:prstGeom prst="rect">
            <a:avLst/>
          </a:prstGeom>
          <a:noFill/>
        </p:spPr>
        <p:txBody>
          <a:bodyPr wrap="square" rtlCol="0">
            <a:spAutoFit/>
          </a:bodyPr>
          <a:lstStyle/>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Increasing population :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Food is basic need of humankind. As the global population is increasing rapidly the demand of food is increasing as well. Agriculture needs to be more productive and efficient to keep pace with the rising demand for food.</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Land shortage :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with the growing population the agricultural land is now shrinking.</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Strained resources :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water scarcity is growing concern in this global warming age. Agriculture is a major water consumer. So sustainable consumption of water is essential.</a:t>
            </a:r>
          </a:p>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Nutritional needs : </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for every human being balanced food consumption is import. To maintain this nutritional balance diet we need make our food production technique more efficient.</a:t>
            </a:r>
          </a:p>
        </p:txBody>
      </p:sp>
      <p:sp>
        <p:nvSpPr>
          <p:cNvPr id="6" name="TextBox 5">
            <a:extLst>
              <a:ext uri="{FF2B5EF4-FFF2-40B4-BE49-F238E27FC236}">
                <a16:creationId xmlns:a16="http://schemas.microsoft.com/office/drawing/2014/main" id="{60E736BE-22EB-4FD3-B4C3-9F0D61C99618}"/>
              </a:ext>
            </a:extLst>
          </p:cNvPr>
          <p:cNvSpPr txBox="1"/>
          <p:nvPr/>
        </p:nvSpPr>
        <p:spPr>
          <a:xfrm>
            <a:off x="5764370" y="0"/>
            <a:ext cx="6854350" cy="595932"/>
          </a:xfrm>
          <a:prstGeom prst="rect">
            <a:avLst/>
          </a:prstGeom>
          <a:noFill/>
        </p:spPr>
        <p:txBody>
          <a:bodyPr wrap="square" rtlCol="0">
            <a:spAutoFit/>
          </a:bodyPr>
          <a:lstStyle/>
          <a:p>
            <a:pPr marL="0" marR="0">
              <a:lnSpc>
                <a:spcPct val="107000"/>
              </a:lnSpc>
              <a:spcBef>
                <a:spcPts val="0"/>
              </a:spcBef>
              <a:spcAft>
                <a:spcPts val="800"/>
              </a:spcAft>
            </a:pPr>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Concerns</a:t>
            </a:r>
          </a:p>
        </p:txBody>
      </p:sp>
      <p:pic>
        <p:nvPicPr>
          <p:cNvPr id="2050" name="Picture 2" descr="the importance of agriculture and how it has evolved throughout the past  century – ECOSYSTEMS UNITED">
            <a:extLst>
              <a:ext uri="{FF2B5EF4-FFF2-40B4-BE49-F238E27FC236}">
                <a16:creationId xmlns:a16="http://schemas.microsoft.com/office/drawing/2014/main" id="{3A982D91-41DA-4533-BDAC-CD9A68F9C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381124"/>
            <a:ext cx="5348273"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143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3872A4-CCCF-411E-AD62-92A3763B206E}"/>
              </a:ext>
            </a:extLst>
          </p:cNvPr>
          <p:cNvSpPr/>
          <p:nvPr/>
        </p:nvSpPr>
        <p:spPr>
          <a:xfrm>
            <a:off x="1181100" y="3381375"/>
            <a:ext cx="9829800" cy="95250"/>
          </a:xfrm>
          <a:prstGeom prst="rect">
            <a:avLst/>
          </a:prstGeom>
          <a:solidFill>
            <a:schemeClr val="tx1"/>
          </a:solidFill>
          <a:ln>
            <a:solidFill>
              <a:srgbClr val="FF0000"/>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Oval 4">
            <a:extLst>
              <a:ext uri="{FF2B5EF4-FFF2-40B4-BE49-F238E27FC236}">
                <a16:creationId xmlns:a16="http://schemas.microsoft.com/office/drawing/2014/main" id="{1B5287FE-2848-4367-B0A6-8E02D1C88C1D}"/>
              </a:ext>
            </a:extLst>
          </p:cNvPr>
          <p:cNvSpPr/>
          <p:nvPr/>
        </p:nvSpPr>
        <p:spPr>
          <a:xfrm>
            <a:off x="1634439" y="1919288"/>
            <a:ext cx="3286125" cy="3019424"/>
          </a:xfrm>
          <a:prstGeom prst="ellipse">
            <a:avLst/>
          </a:prstGeom>
          <a:solidFill>
            <a:schemeClr val="tx1">
              <a:lumMod val="95000"/>
              <a:lumOff val="5000"/>
            </a:schemeClr>
          </a:solidFill>
          <a:ln>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bg1"/>
                </a:solidFill>
                <a:latin typeface="Tahoma" panose="020B0604030504040204" pitchFamily="34" charset="0"/>
                <a:ea typeface="Tahoma" panose="020B0604030504040204" pitchFamily="34" charset="0"/>
                <a:cs typeface="Tahoma" panose="020B0604030504040204" pitchFamily="34" charset="0"/>
              </a:rPr>
              <a:t>Technology &amp; Example </a:t>
            </a:r>
          </a:p>
        </p:txBody>
      </p:sp>
      <p:sp>
        <p:nvSpPr>
          <p:cNvPr id="6" name="TextBox 8">
            <a:extLst>
              <a:ext uri="{FF2B5EF4-FFF2-40B4-BE49-F238E27FC236}">
                <a16:creationId xmlns:a16="http://schemas.microsoft.com/office/drawing/2014/main" id="{FC114689-F116-42F0-89AF-79B6A512AC0E}"/>
              </a:ext>
            </a:extLst>
          </p:cNvPr>
          <p:cNvSpPr txBox="1"/>
          <p:nvPr/>
        </p:nvSpPr>
        <p:spPr>
          <a:xfrm>
            <a:off x="7934325" y="2943522"/>
            <a:ext cx="307657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err="1">
                <a:latin typeface="Times New Roman" panose="02020603050405020304" pitchFamily="18" charset="0"/>
                <a:ea typeface="Tahoma" panose="020B0604030504040204" pitchFamily="34" charset="0"/>
                <a:cs typeface="Times New Roman" panose="02020603050405020304" pitchFamily="18" charset="0"/>
              </a:rPr>
              <a:t>Shibbir</a:t>
            </a:r>
            <a:r>
              <a:rPr lang="en-US" sz="2400" b="1" dirty="0">
                <a:latin typeface="Times New Roman" panose="02020603050405020304" pitchFamily="18" charset="0"/>
                <a:ea typeface="Tahoma" panose="020B0604030504040204" pitchFamily="34" charset="0"/>
                <a:cs typeface="Times New Roman" panose="02020603050405020304" pitchFamily="18" charset="0"/>
              </a:rPr>
              <a:t> Ahmad</a:t>
            </a:r>
          </a:p>
        </p:txBody>
      </p:sp>
      <p:sp>
        <p:nvSpPr>
          <p:cNvPr id="7" name="TextBox 9">
            <a:extLst>
              <a:ext uri="{FF2B5EF4-FFF2-40B4-BE49-F238E27FC236}">
                <a16:creationId xmlns:a16="http://schemas.microsoft.com/office/drawing/2014/main" id="{9067A346-EAD4-43B0-99C1-03CCDD39F761}"/>
              </a:ext>
            </a:extLst>
          </p:cNvPr>
          <p:cNvSpPr txBox="1"/>
          <p:nvPr/>
        </p:nvSpPr>
        <p:spPr>
          <a:xfrm>
            <a:off x="7585761" y="3429000"/>
            <a:ext cx="307657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latin typeface="Times New Roman" panose="02020603050405020304" pitchFamily="18" charset="0"/>
                <a:ea typeface="Tahoma" panose="020B0604030504040204" pitchFamily="34" charset="0"/>
                <a:cs typeface="Times New Roman" panose="02020603050405020304" pitchFamily="18" charset="0"/>
              </a:rPr>
              <a:t>0242220005101879</a:t>
            </a:r>
          </a:p>
        </p:txBody>
      </p:sp>
    </p:spTree>
    <p:extLst>
      <p:ext uri="{BB962C8B-B14F-4D97-AF65-F5344CB8AC3E}">
        <p14:creationId xmlns:p14="http://schemas.microsoft.com/office/powerpoint/2010/main" val="65171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90702D-1750-4776-A614-99AF878533C6}"/>
              </a:ext>
            </a:extLst>
          </p:cNvPr>
          <p:cNvSpPr txBox="1"/>
          <p:nvPr/>
        </p:nvSpPr>
        <p:spPr>
          <a:xfrm>
            <a:off x="4726306" y="0"/>
            <a:ext cx="2353529" cy="584775"/>
          </a:xfrm>
          <a:prstGeom prst="rect">
            <a:avLst/>
          </a:prstGeom>
          <a:noFill/>
        </p:spPr>
        <p:txBody>
          <a:bodyPr wrap="none" rtlCol="0">
            <a:spAutoFit/>
          </a:bodyPr>
          <a:lstStyle/>
          <a:p>
            <a:r>
              <a:rPr lang="en-US" sz="3200" b="1" dirty="0"/>
              <a:t>Technology</a:t>
            </a:r>
          </a:p>
        </p:txBody>
      </p:sp>
      <p:sp>
        <p:nvSpPr>
          <p:cNvPr id="6" name="TextBox 5">
            <a:extLst>
              <a:ext uri="{FF2B5EF4-FFF2-40B4-BE49-F238E27FC236}">
                <a16:creationId xmlns:a16="http://schemas.microsoft.com/office/drawing/2014/main" id="{3DFF0856-8F4A-4E7E-83B2-D6B9C690A3FC}"/>
              </a:ext>
            </a:extLst>
          </p:cNvPr>
          <p:cNvSpPr txBox="1"/>
          <p:nvPr/>
        </p:nvSpPr>
        <p:spPr>
          <a:xfrm>
            <a:off x="4726306" y="584775"/>
            <a:ext cx="7191374" cy="2460674"/>
          </a:xfrm>
          <a:prstGeom prst="rect">
            <a:avLst/>
          </a:prstGeom>
          <a:noFill/>
        </p:spPr>
        <p:txBody>
          <a:bodyPr wrap="square" rtlCol="0">
            <a:spAutoFit/>
          </a:bodyPr>
          <a:lstStyle/>
          <a:p>
            <a:pPr marL="0" marR="0">
              <a:lnSpc>
                <a:spcPct val="130000"/>
              </a:lnSpc>
              <a:spcBef>
                <a:spcPts val="60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Smart farm and IoT-driven agriculture are laying the groundwork for a “third green revolution” which refers to the combined application of information and communications technologies. This includes devices such as precision equipment, IoT sensors and actuators, geo-positioning systems, Artificial Intelligence, unmanned aerial vehicles (UAVs) and robots.</a:t>
            </a:r>
          </a:p>
        </p:txBody>
      </p:sp>
      <p:sp>
        <p:nvSpPr>
          <p:cNvPr id="7" name="TextBox 6">
            <a:extLst>
              <a:ext uri="{FF2B5EF4-FFF2-40B4-BE49-F238E27FC236}">
                <a16:creationId xmlns:a16="http://schemas.microsoft.com/office/drawing/2014/main" id="{4AEBB428-CEFB-4852-86F9-F23E328D7CF6}"/>
              </a:ext>
            </a:extLst>
          </p:cNvPr>
          <p:cNvSpPr txBox="1"/>
          <p:nvPr/>
        </p:nvSpPr>
        <p:spPr>
          <a:xfrm>
            <a:off x="4726306" y="3506458"/>
            <a:ext cx="5389617" cy="1200329"/>
          </a:xfrm>
          <a:prstGeom prst="rect">
            <a:avLst/>
          </a:prstGeom>
          <a:noFill/>
        </p:spPr>
        <p:txBody>
          <a:bodyPr wrap="none" rtlCol="0">
            <a:spAutoFit/>
          </a:bodyPr>
          <a:lstStyle/>
          <a:p>
            <a:pPr marL="285750" indent="-285750">
              <a:buFont typeface="Arial" panose="020B0604020202020204" pitchFamily="34" charset="0"/>
              <a:buChar char="•"/>
            </a:pPr>
            <a:r>
              <a:rPr lang="en-US" sz="1800" b="1" dirty="0">
                <a:solidFill>
                  <a:srgbClr val="161616"/>
                </a:solidFill>
                <a:effectLst/>
                <a:latin typeface="IBM Plex Sans" panose="020B0604020202020204" pitchFamily="34" charset="0"/>
                <a:ea typeface="Calibri" panose="020F0502020204030204" pitchFamily="34" charset="0"/>
                <a:cs typeface="Times New Roman" panose="02020603050405020304" pitchFamily="18" charset="0"/>
              </a:rPr>
              <a:t>Internet of Things</a:t>
            </a:r>
          </a:p>
          <a:p>
            <a:pPr marL="285750" indent="-285750">
              <a:buFont typeface="Arial" panose="020B0604020202020204" pitchFamily="34" charset="0"/>
              <a:buChar char="•"/>
            </a:pPr>
            <a:r>
              <a:rPr lang="en-US" sz="1800" b="1" dirty="0">
                <a:solidFill>
                  <a:srgbClr val="161616"/>
                </a:solidFill>
                <a:effectLst/>
                <a:latin typeface="IBM Plex Sans" panose="020B0604020202020204" pitchFamily="34" charset="0"/>
                <a:ea typeface="Calibri" panose="020F0502020204030204" pitchFamily="34" charset="0"/>
                <a:cs typeface="Times New Roman" panose="02020603050405020304" pitchFamily="18" charset="0"/>
              </a:rPr>
              <a:t>Information and communications technology </a:t>
            </a:r>
          </a:p>
          <a:p>
            <a:pPr marL="285750" indent="-285750">
              <a:buFont typeface="Arial" panose="020B0604020202020204" pitchFamily="34" charset="0"/>
              <a:buChar char="•"/>
            </a:pPr>
            <a:r>
              <a:rPr lang="en-US" sz="1800" b="1" dirty="0">
                <a:solidFill>
                  <a:srgbClr val="161616"/>
                </a:solidFill>
                <a:effectLst/>
                <a:latin typeface="IBM Plex Sans" panose="020B0604020202020204" pitchFamily="34" charset="0"/>
                <a:ea typeface="Calibri" panose="020F0502020204030204" pitchFamily="34" charset="0"/>
                <a:cs typeface="Times New Roman" panose="02020603050405020304" pitchFamily="18" charset="0"/>
              </a:rPr>
              <a:t>Artificial intelligence and machine learning </a:t>
            </a:r>
            <a:endParaRPr lang="en-US" b="1" dirty="0">
              <a:solidFill>
                <a:srgbClr val="161616"/>
              </a:solidFill>
              <a:latin typeface="IBM Plex Sans" panose="020B060402020202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800" b="1" dirty="0">
                <a:solidFill>
                  <a:srgbClr val="161616"/>
                </a:solidFill>
                <a:effectLst/>
                <a:latin typeface="IBM Plex Sans" panose="020B0604020202020204" pitchFamily="34" charset="0"/>
                <a:ea typeface="Calibri" panose="020F0502020204030204" pitchFamily="34" charset="0"/>
                <a:cs typeface="Times New Roman" panose="02020603050405020304" pitchFamily="18" charset="0"/>
              </a:rPr>
              <a:t>Automation and robotics </a:t>
            </a:r>
            <a:endParaRPr lang="en-US" sz="3200" b="1" dirty="0"/>
          </a:p>
        </p:txBody>
      </p:sp>
      <p:sp>
        <p:nvSpPr>
          <p:cNvPr id="2" name="AutoShape 4" descr="Smart Farming: Harnessing the · Agricultural Recruitment Specialists">
            <a:extLst>
              <a:ext uri="{FF2B5EF4-FFF2-40B4-BE49-F238E27FC236}">
                <a16:creationId xmlns:a16="http://schemas.microsoft.com/office/drawing/2014/main" id="{DC5739B1-EE76-4709-A3BD-2555725204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8863467-4547-47A9-BAAE-7B82C2DF1A13}"/>
              </a:ext>
            </a:extLst>
          </p:cNvPr>
          <p:cNvPicPr>
            <a:picLocks noChangeAspect="1"/>
          </p:cNvPicPr>
          <p:nvPr/>
        </p:nvPicPr>
        <p:blipFill rotWithShape="1">
          <a:blip r:embed="rId2">
            <a:extLst>
              <a:ext uri="{28A0092B-C50C-407E-A947-70E740481C1C}">
                <a14:useLocalDpi xmlns:a14="http://schemas.microsoft.com/office/drawing/2010/main" val="0"/>
              </a:ext>
            </a:extLst>
          </a:blip>
          <a:srcRect b="9104"/>
          <a:stretch/>
        </p:blipFill>
        <p:spPr>
          <a:xfrm>
            <a:off x="428154" y="1005043"/>
            <a:ext cx="4210522" cy="2814482"/>
          </a:xfrm>
          <a:prstGeom prst="rect">
            <a:avLst/>
          </a:prstGeom>
        </p:spPr>
      </p:pic>
    </p:spTree>
    <p:extLst>
      <p:ext uri="{BB962C8B-B14F-4D97-AF65-F5344CB8AC3E}">
        <p14:creationId xmlns:p14="http://schemas.microsoft.com/office/powerpoint/2010/main" val="440686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90702D-1750-4776-A614-99AF878533C6}"/>
              </a:ext>
            </a:extLst>
          </p:cNvPr>
          <p:cNvSpPr txBox="1"/>
          <p:nvPr/>
        </p:nvSpPr>
        <p:spPr>
          <a:xfrm>
            <a:off x="4275734" y="711946"/>
            <a:ext cx="6719212" cy="553998"/>
          </a:xfrm>
          <a:prstGeom prst="rect">
            <a:avLst/>
          </a:prstGeom>
          <a:noFill/>
        </p:spPr>
        <p:txBody>
          <a:bodyPr wrap="none" rtlCol="0">
            <a:spAutoFit/>
          </a:bodyPr>
          <a:lstStyle/>
          <a:p>
            <a:r>
              <a:rPr lang="en-US" sz="3000" b="1" dirty="0">
                <a:solidFill>
                  <a:srgbClr val="161616"/>
                </a:solidFill>
                <a:effectLst/>
                <a:latin typeface="inherit"/>
                <a:ea typeface="Times New Roman" panose="02020603050405020304" pitchFamily="18" charset="0"/>
              </a:rPr>
              <a:t>Smart soil sensing for water optimization</a:t>
            </a:r>
            <a:endParaRPr lang="en-US" sz="30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3DFF0856-8F4A-4E7E-83B2-D6B9C690A3FC}"/>
              </a:ext>
            </a:extLst>
          </p:cNvPr>
          <p:cNvSpPr txBox="1"/>
          <p:nvPr/>
        </p:nvSpPr>
        <p:spPr>
          <a:xfrm>
            <a:off x="4275734" y="1174932"/>
            <a:ext cx="7511136" cy="1418081"/>
          </a:xfrm>
          <a:prstGeom prst="rect">
            <a:avLst/>
          </a:prstGeom>
          <a:noFill/>
        </p:spPr>
        <p:txBody>
          <a:bodyPr wrap="square" rtlCol="0">
            <a:spAutoFit/>
          </a:bodyPr>
          <a:lstStyle/>
          <a:p>
            <a:pPr marL="0" marR="0">
              <a:lnSpc>
                <a:spcPct val="109000"/>
              </a:lnSpc>
              <a:spcBef>
                <a:spcPts val="60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 Texas, soil sensors sync with a smartphone app for real-time data on soil moisture, coupled with weather forecasts, empowering farmers with AI-driven watering recommendations for optimized crop growth in drought-prone regions.</a:t>
            </a:r>
          </a:p>
        </p:txBody>
      </p:sp>
      <p:sp>
        <p:nvSpPr>
          <p:cNvPr id="5" name="TextBox 4">
            <a:extLst>
              <a:ext uri="{FF2B5EF4-FFF2-40B4-BE49-F238E27FC236}">
                <a16:creationId xmlns:a16="http://schemas.microsoft.com/office/drawing/2014/main" id="{4DC0A9A0-2852-4F9A-AC7F-9B2E70D3ECB1}"/>
              </a:ext>
            </a:extLst>
          </p:cNvPr>
          <p:cNvSpPr txBox="1"/>
          <p:nvPr/>
        </p:nvSpPr>
        <p:spPr>
          <a:xfrm>
            <a:off x="4275734" y="3339885"/>
            <a:ext cx="6637715" cy="553998"/>
          </a:xfrm>
          <a:prstGeom prst="rect">
            <a:avLst/>
          </a:prstGeom>
          <a:noFill/>
        </p:spPr>
        <p:txBody>
          <a:bodyPr wrap="none" rtlCol="0">
            <a:spAutoFit/>
          </a:bodyPr>
          <a:lstStyle/>
          <a:p>
            <a:r>
              <a:rPr lang="en-US" sz="3000" b="1" dirty="0">
                <a:solidFill>
                  <a:srgbClr val="161616"/>
                </a:solidFill>
                <a:effectLst/>
                <a:latin typeface="inherit"/>
                <a:ea typeface="Times New Roman" panose="02020603050405020304" pitchFamily="18" charset="0"/>
              </a:rPr>
              <a:t>AI-driven climate control in greenhouses</a:t>
            </a:r>
            <a:endParaRPr lang="en-US" sz="30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E6BDF5F6-8E40-44FB-B651-08CBC0A27B93}"/>
              </a:ext>
            </a:extLst>
          </p:cNvPr>
          <p:cNvSpPr txBox="1"/>
          <p:nvPr/>
        </p:nvSpPr>
        <p:spPr>
          <a:xfrm>
            <a:off x="4275734" y="3923024"/>
            <a:ext cx="7511136" cy="1724318"/>
          </a:xfrm>
          <a:prstGeom prst="rect">
            <a:avLst/>
          </a:prstGeom>
          <a:noFill/>
        </p:spPr>
        <p:txBody>
          <a:bodyPr wrap="square" rtlCol="0">
            <a:spAutoFit/>
          </a:bodyPr>
          <a:lstStyle/>
          <a:p>
            <a:pPr marL="0" marR="0">
              <a:lnSpc>
                <a:spcPct val="107000"/>
              </a:lnSpc>
              <a:spcBef>
                <a:spcPts val="60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In Kazakhstan’s Almaty region, a five-hectare smart greenhouse facility is equipped with IoT technology and AI. These technologies monitor conditions within the greenhouses and automatically adjust temperatures, light, humidity and irrigation levels as necessary to create the optimal environment for crop growth.</a:t>
            </a:r>
          </a:p>
        </p:txBody>
      </p:sp>
      <p:sp>
        <p:nvSpPr>
          <p:cNvPr id="11" name="TextBox 10">
            <a:extLst>
              <a:ext uri="{FF2B5EF4-FFF2-40B4-BE49-F238E27FC236}">
                <a16:creationId xmlns:a16="http://schemas.microsoft.com/office/drawing/2014/main" id="{41FC0A95-FB97-41BD-A546-17016250EF4B}"/>
              </a:ext>
            </a:extLst>
          </p:cNvPr>
          <p:cNvSpPr txBox="1"/>
          <p:nvPr/>
        </p:nvSpPr>
        <p:spPr>
          <a:xfrm>
            <a:off x="1002944" y="163841"/>
            <a:ext cx="1539589" cy="553998"/>
          </a:xfrm>
          <a:prstGeom prst="rect">
            <a:avLst/>
          </a:prstGeom>
          <a:noFill/>
        </p:spPr>
        <p:txBody>
          <a:bodyPr wrap="none" rtlCol="0">
            <a:spAutoFit/>
          </a:bodyPr>
          <a:lstStyle/>
          <a:p>
            <a:r>
              <a:rPr lang="en-US" sz="3000" b="1" dirty="0">
                <a:solidFill>
                  <a:srgbClr val="161616"/>
                </a:solidFill>
                <a:effectLst/>
                <a:latin typeface="inherit"/>
                <a:ea typeface="Times New Roman" panose="02020603050405020304" pitchFamily="18" charset="0"/>
              </a:rPr>
              <a:t>Example</a:t>
            </a:r>
            <a:endParaRPr lang="en-US" sz="3000" dirty="0">
              <a:effectLst/>
              <a:latin typeface="Times New Roman" panose="02020603050405020304" pitchFamily="18" charset="0"/>
              <a:ea typeface="Times New Roman" panose="02020603050405020304" pitchFamily="18" charset="0"/>
            </a:endParaRPr>
          </a:p>
        </p:txBody>
      </p:sp>
      <p:pic>
        <p:nvPicPr>
          <p:cNvPr id="4098" name="Picture 2" descr="Unleashing the full potential of smart agriculture">
            <a:extLst>
              <a:ext uri="{FF2B5EF4-FFF2-40B4-BE49-F238E27FC236}">
                <a16:creationId xmlns:a16="http://schemas.microsoft.com/office/drawing/2014/main" id="{C0B09231-9F72-4B91-AB6D-7308C5678A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86856" y="1676213"/>
            <a:ext cx="3937249" cy="295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8355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413</TotalTime>
  <Words>599</Words>
  <Application>Microsoft Office PowerPoint</Application>
  <PresentationFormat>Widescreen</PresentationFormat>
  <Paragraphs>63</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STXinwei</vt:lpstr>
      <vt:lpstr>Arial</vt:lpstr>
      <vt:lpstr>Calibri</vt:lpstr>
      <vt:lpstr>Gill Sans MT</vt:lpstr>
      <vt:lpstr>IBM Plex Sans</vt:lpstr>
      <vt:lpstr>inherit</vt:lpstr>
      <vt:lpstr>Optima</vt:lpstr>
      <vt:lpstr>Roboto</vt:lpstr>
      <vt:lpstr>Tahoma</vt:lpstr>
      <vt:lpstr>Times New Roman</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Ruhul</dc:creator>
  <cp:lastModifiedBy>MD Ruhul</cp:lastModifiedBy>
  <cp:revision>17</cp:revision>
  <dcterms:created xsi:type="dcterms:W3CDTF">2023-11-13T08:32:33Z</dcterms:created>
  <dcterms:modified xsi:type="dcterms:W3CDTF">2024-04-19T17:10:47Z</dcterms:modified>
</cp:coreProperties>
</file>